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259" r:id="rId4"/>
    <p:sldId id="260" r:id="rId5"/>
    <p:sldId id="261" r:id="rId6"/>
    <p:sldId id="262" r:id="rId7"/>
    <p:sldId id="27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301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9" r:id="rId47"/>
    <p:sldId id="314" r:id="rId48"/>
    <p:sldId id="310" r:id="rId49"/>
    <p:sldId id="311" r:id="rId50"/>
    <p:sldId id="312" r:id="rId51"/>
    <p:sldId id="313" r:id="rId52"/>
    <p:sldId id="308" r:id="rId53"/>
    <p:sldId id="315" r:id="rId54"/>
    <p:sldId id="316" r:id="rId55"/>
    <p:sldId id="317" r:id="rId56"/>
    <p:sldId id="318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CD17F-DE57-4628-90B2-BC476DF2B599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17C46-A1F5-4328-983D-C913CACA2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0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AA262F-9E7A-4079-8230-24C10BCBBFCE}" type="slidenum">
              <a:rPr lang="en-US" altLang="en-US" smtClean="0"/>
              <a:pPr/>
              <a:t>42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53829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DDDBE-D72B-4EDF-B86D-BFC22D41C922}" type="slidenum">
              <a:rPr lang="en-US" altLang="en-US" smtClean="0"/>
              <a:pPr/>
              <a:t>43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7390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18207-C63B-41F3-BB34-90A0C64B9D28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7F051-ED54-4866-A18B-690D8468F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B4227-B365-C291-3331-B6620ED9C971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ftr"/>
              </p:ext>
            </p:extLst>
          </p:nvPr>
        </p:nvSpPr>
        <p:spPr>
          <a:xfrm>
            <a:off x="63500" y="6642100"/>
            <a:ext cx="877951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Restricted - مقيد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</a:t>
            </a:r>
            <a:endParaRPr lang="ar-JO" dirty="0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99205CB-E5BF-4CD1-B534-402430287DBF}" type="slidenum">
              <a:rPr lang="ar-SA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78081B4-E7D8-4B1F-8E5F-928330641F79}" type="slidenum">
              <a:rPr lang="ar-SA" smtClean="0"/>
              <a:pPr/>
              <a:t>10</a:t>
            </a:fld>
            <a:endParaRPr lang="en-US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Effects of Control Signals</a:t>
            </a:r>
            <a:endParaRPr lang="en-US" b="0"/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0"/>
            <a:ext cx="838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C4F1EA4-B5CF-484F-80A3-7FB84EB885AC}" type="slidenum">
              <a:rPr lang="ar-SA" smtClean="0"/>
              <a:pPr/>
              <a:t>11</a:t>
            </a:fld>
            <a:endParaRPr 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of Control Signals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38862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The 9 control signals (7 from the previous table + 2 from </a:t>
            </a:r>
            <a:r>
              <a:rPr lang="en-US" dirty="0" err="1"/>
              <a:t>ALUOp</a:t>
            </a:r>
            <a:r>
              <a:rPr lang="en-US" dirty="0"/>
              <a:t>) can be set based entirely on the 6-bit </a:t>
            </a:r>
            <a:r>
              <a:rPr lang="en-US" dirty="0" err="1"/>
              <a:t>opcode</a:t>
            </a:r>
            <a:r>
              <a:rPr lang="en-US" dirty="0"/>
              <a:t>, with the exception of </a:t>
            </a:r>
            <a:r>
              <a:rPr lang="en-US" dirty="0" err="1"/>
              <a:t>PCSrc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 err="1"/>
              <a:t>PCSrc</a:t>
            </a:r>
            <a:r>
              <a:rPr lang="en-US" dirty="0"/>
              <a:t> control line is set if both conditions hold simultaneously:</a:t>
            </a:r>
          </a:p>
          <a:p>
            <a:pPr lvl="1">
              <a:defRPr/>
            </a:pPr>
            <a:r>
              <a:rPr lang="en-US" dirty="0">
                <a:ea typeface="+mn-ea"/>
                <a:cs typeface="+mn-cs"/>
              </a:rPr>
              <a:t>Instruction is a branch, e.g. </a:t>
            </a:r>
            <a:r>
              <a:rPr lang="en-US" b="1" dirty="0" err="1">
                <a:ea typeface="+mn-ea"/>
                <a:cs typeface="+mn-cs"/>
              </a:rPr>
              <a:t>beq</a:t>
            </a:r>
            <a:endParaRPr lang="en-US" b="1" dirty="0">
              <a:ea typeface="+mn-ea"/>
              <a:cs typeface="+mn-cs"/>
            </a:endParaRPr>
          </a:p>
          <a:p>
            <a:pPr lvl="1">
              <a:defRPr/>
            </a:pPr>
            <a:r>
              <a:rPr lang="en-US" dirty="0">
                <a:ea typeface="+mn-ea"/>
                <a:cs typeface="+mn-cs"/>
              </a:rPr>
              <a:t>Zero output of ALU is true (i.e., two source operands are equal)</a:t>
            </a:r>
          </a:p>
          <a:p>
            <a:pPr>
              <a:defRPr/>
            </a:pPr>
            <a:endParaRPr lang="ar-JO" dirty="0"/>
          </a:p>
          <a:p>
            <a:pPr>
              <a:defRPr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5105400"/>
            <a:ext cx="4760959" cy="1644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564189B-6741-42AD-AD21-64A367346349}" type="slidenum">
              <a:rPr lang="ar-SA" smtClean="0"/>
              <a:pPr/>
              <a:t>12</a:t>
            </a:fld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Checking the Conditions for PCSrc </a:t>
            </a:r>
            <a:endParaRPr lang="en-US" b="0"/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90600"/>
            <a:ext cx="8763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0800" y="4766074"/>
            <a:ext cx="4877197" cy="19325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Setting of Control Signals ~</a:t>
            </a:r>
            <a:endParaRPr lang="ar-JO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915400" cy="5791200"/>
          </a:xfrm>
        </p:spPr>
        <p:txBody>
          <a:bodyPr>
            <a:normAutofit/>
          </a:bodyPr>
          <a:lstStyle/>
          <a:p>
            <a:r>
              <a:rPr lang="en-US" dirty="0"/>
              <a:t>Setting of control lines (output of control unit):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dirty="0" err="1"/>
              <a:t>sw</a:t>
            </a:r>
            <a:r>
              <a:rPr lang="en-US" dirty="0"/>
              <a:t> &amp; </a:t>
            </a:r>
            <a:r>
              <a:rPr lang="en-US" dirty="0" err="1"/>
              <a:t>beq</a:t>
            </a:r>
            <a:r>
              <a:rPr lang="en-US" dirty="0"/>
              <a:t> will not modify any register, it is ensured by making </a:t>
            </a:r>
            <a:r>
              <a:rPr lang="en-US" dirty="0" err="1"/>
              <a:t>RegWrite</a:t>
            </a:r>
            <a:r>
              <a:rPr lang="en-US" dirty="0"/>
              <a:t> to 0, So, we don’t care what write register &amp; write data are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endParaRPr lang="ar-JO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ar-JO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2016876-693B-4955-9E91-29E0B404B5A4}" type="slidenum">
              <a:rPr lang="ar-SA" smtClean="0"/>
              <a:pPr/>
              <a:t>13</a:t>
            </a:fld>
            <a:endParaRPr lang="en-US"/>
          </a:p>
        </p:txBody>
      </p:sp>
      <p:pic>
        <p:nvPicPr>
          <p:cNvPr id="5120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879725"/>
            <a:ext cx="7696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23711B-1BD8-DEFC-98AF-9A156B78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08526"/>
            <a:ext cx="9144000" cy="19288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Review Datapath for R-Type Instr. </a:t>
            </a:r>
            <a:endParaRPr lang="ar-JO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A2DC0F1-6A02-41C5-9613-A0295DD74003}" type="slidenum">
              <a:rPr lang="ar-SA" smtClean="0"/>
              <a:pPr/>
              <a:t>14</a:t>
            </a:fld>
            <a:endParaRPr lang="en-US"/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38200"/>
            <a:ext cx="8763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Review Datapath for Load Instr </a:t>
            </a:r>
            <a:endParaRPr lang="ar-JO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E460B0B-7C33-4279-A08C-6D2CC5131276}" type="slidenum">
              <a:rPr lang="ar-SA" smtClean="0"/>
              <a:pPr/>
              <a:t>15</a:t>
            </a:fld>
            <a:endParaRPr lang="en-US"/>
          </a:p>
        </p:txBody>
      </p:sp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85800"/>
            <a:ext cx="8763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Review Datapath for Branch Instr. </a:t>
            </a:r>
            <a:endParaRPr lang="ar-JO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E6A8EA1-08AD-4B55-BF6F-CDCE672C667C}" type="slidenum">
              <a:rPr lang="ar-SA" smtClean="0"/>
              <a:pPr/>
              <a:t>16</a:t>
            </a:fld>
            <a:endParaRPr lang="en-US"/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2000"/>
            <a:ext cx="883920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Datapath</a:t>
            </a:r>
            <a:r>
              <a:rPr lang="en-US" dirty="0"/>
              <a:t> Control Unit</a:t>
            </a:r>
            <a:endParaRPr lang="ar-JO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838200"/>
          </a:xfrm>
        </p:spPr>
        <p:txBody>
          <a:bodyPr/>
          <a:lstStyle/>
          <a:p>
            <a:r>
              <a:rPr lang="en-US" dirty="0"/>
              <a:t>Start with truth table</a:t>
            </a:r>
          </a:p>
          <a:p>
            <a:endParaRPr lang="ar-JO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5848201-E11F-4EEA-942D-763C8660B975}" type="slidenum">
              <a:rPr lang="ar-SA" smtClean="0"/>
              <a:pPr/>
              <a:t>17</a:t>
            </a:fld>
            <a:endParaRPr lang="en-US"/>
          </a:p>
        </p:txBody>
      </p:sp>
      <p:pic>
        <p:nvPicPr>
          <p:cNvPr id="5530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223" y="1600200"/>
            <a:ext cx="886557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001000" cy="609600"/>
          </a:xfrm>
        </p:spPr>
        <p:txBody>
          <a:bodyPr>
            <a:normAutofit/>
          </a:bodyPr>
          <a:lstStyle/>
          <a:p>
            <a:r>
              <a:rPr lang="en-US" sz="3200" dirty="0"/>
              <a:t>HW Implementation of </a:t>
            </a:r>
            <a:r>
              <a:rPr lang="en-US" sz="3200" dirty="0" err="1"/>
              <a:t>Datapath</a:t>
            </a:r>
            <a:r>
              <a:rPr lang="en-US" sz="3200" dirty="0"/>
              <a:t> Control Unit</a:t>
            </a:r>
            <a:endParaRPr lang="ar-JO" sz="3200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2B1707E-6B8A-4E8C-A9A8-F7357152C0D7}" type="slidenum">
              <a:rPr lang="ar-SA" smtClean="0"/>
              <a:pPr/>
              <a:t>18</a:t>
            </a:fld>
            <a:endParaRPr lang="en-US"/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009650"/>
            <a:ext cx="622935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839200" cy="609600"/>
          </a:xfrm>
        </p:spPr>
        <p:txBody>
          <a:bodyPr>
            <a:normAutofit fontScale="90000"/>
          </a:bodyPr>
          <a:lstStyle/>
          <a:p>
            <a:r>
              <a:rPr lang="en-US"/>
              <a:t>Extend Datapath &amp; Control to Handle Jump Instr</a:t>
            </a:r>
            <a:endParaRPr lang="ar-JO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807B62-EF2D-409A-B863-A58775348F00}" type="slidenum">
              <a:rPr lang="ar-SA" smtClean="0"/>
              <a:pPr/>
              <a:t>19</a:t>
            </a:fld>
            <a:endParaRPr lang="en-US"/>
          </a:p>
        </p:txBody>
      </p:sp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906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772400" cy="609600"/>
          </a:xfrm>
        </p:spPr>
        <p:txBody>
          <a:bodyPr/>
          <a:lstStyle/>
          <a:p>
            <a:r>
              <a:rPr lang="en-US" sz="2400"/>
              <a:t>Datapath + Control Unit </a:t>
            </a:r>
            <a:endParaRPr lang="ar-JO" sz="240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3CB21E5-FC0A-4A8C-A6C2-71B9194566C3}" type="slidenum">
              <a:rPr lang="ar-SA" smtClean="0"/>
              <a:pPr/>
              <a:t>2</a:t>
            </a:fld>
            <a:endParaRPr lang="en-US"/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2000"/>
            <a:ext cx="8763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C55FD79-1B94-446A-AF92-B60510039168}" type="slidenum">
              <a:rPr lang="ar-SA" smtClean="0"/>
              <a:pPr/>
              <a:t>20</a:t>
            </a:fld>
            <a:endParaRPr lang="en-US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609600"/>
          </a:xfrm>
        </p:spPr>
        <p:txBody>
          <a:bodyPr/>
          <a:lstStyle/>
          <a:p>
            <a:r>
              <a:rPr lang="en-US" sz="2400"/>
              <a:t>Problems with Single-Cycle Datapath Implementation</a:t>
            </a:r>
            <a:endParaRPr lang="en-US" sz="2400" b="0"/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838200"/>
            <a:ext cx="8229600" cy="5029200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None/>
            </a:pPr>
            <a:r>
              <a:rPr lang="en-US" dirty="0">
                <a:solidFill>
                  <a:srgbClr val="FF0000"/>
                </a:solidFill>
              </a:rPr>
              <a:t>Single-cycle implementation cant run very fast, Why?</a:t>
            </a:r>
          </a:p>
          <a:p>
            <a:r>
              <a:rPr lang="en-US" dirty="0">
                <a:solidFill>
                  <a:srgbClr val="FF0000"/>
                </a:solidFill>
              </a:rPr>
              <a:t>Every instruction takes one clock cycle (CPI = 1), and</a:t>
            </a:r>
          </a:p>
          <a:p>
            <a:r>
              <a:rPr lang="en-US" dirty="0">
                <a:solidFill>
                  <a:srgbClr val="FF0000"/>
                </a:solidFill>
              </a:rPr>
              <a:t>Clock cycle is determined by the longest path in the machine</a:t>
            </a:r>
          </a:p>
          <a:p>
            <a:pPr>
              <a:buFontTx/>
              <a:buNone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	</a:t>
            </a:r>
            <a:r>
              <a:rPr lang="en-US" dirty="0">
                <a:solidFill>
                  <a:srgbClr val="FF0000"/>
                </a:solidFill>
              </a:rPr>
              <a:t>i.e. clock cycle is expected to be large, resulting in poor performance</a:t>
            </a:r>
          </a:p>
          <a:p>
            <a:pPr>
              <a:buFontTx/>
              <a:buNone/>
            </a:pPr>
            <a:r>
              <a:rPr lang="en-US" dirty="0"/>
              <a:t>What we have seen so far, the longest path is for a load instruction</a:t>
            </a:r>
          </a:p>
          <a:p>
            <a:r>
              <a:rPr lang="en-US" dirty="0"/>
              <a:t>Load involves five functional units in series</a:t>
            </a:r>
          </a:p>
          <a:p>
            <a:r>
              <a:rPr lang="en-US" dirty="0"/>
              <a:t>i.e. instruction </a:t>
            </a:r>
            <a:r>
              <a:rPr lang="en-US" dirty="0" err="1"/>
              <a:t>mem</a:t>
            </a:r>
            <a:r>
              <a:rPr lang="en-US" dirty="0"/>
              <a:t>., register file, ALU, data </a:t>
            </a:r>
            <a:r>
              <a:rPr lang="en-US" dirty="0" err="1"/>
              <a:t>mem</a:t>
            </a:r>
            <a:r>
              <a:rPr lang="en-US" dirty="0"/>
              <a:t>., register file</a:t>
            </a:r>
          </a:p>
          <a:p>
            <a:pPr>
              <a:buFontTx/>
              <a:buNone/>
            </a:pPr>
            <a:r>
              <a:rPr lang="en-US" dirty="0"/>
              <a:t>It is more severe when considering other computational instructions</a:t>
            </a:r>
          </a:p>
          <a:p>
            <a:r>
              <a:rPr lang="en-US" dirty="0"/>
              <a:t>e.g. multiplication, division, and floating-point operations, etc.</a:t>
            </a:r>
          </a:p>
          <a:p>
            <a:pPr>
              <a:buFontTx/>
              <a:buNone/>
            </a:pPr>
            <a:r>
              <a:rPr lang="en-US" dirty="0"/>
              <a:t>Other issues</a:t>
            </a:r>
          </a:p>
          <a:p>
            <a:r>
              <a:rPr lang="en-US" dirty="0">
                <a:solidFill>
                  <a:srgbClr val="FF0000"/>
                </a:solidFill>
              </a:rPr>
              <a:t>Sharing of hardware functional units is NOT possible within a cycle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Can We Adopt Variable Clock Implementation?</a:t>
            </a:r>
            <a:endParaRPr lang="ar-JO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Tx/>
              <a:buNone/>
            </a:pPr>
            <a:r>
              <a:rPr lang="en-US" dirty="0"/>
              <a:t>Motivation:</a:t>
            </a:r>
          </a:p>
          <a:p>
            <a:r>
              <a:rPr lang="en-US" dirty="0">
                <a:solidFill>
                  <a:srgbClr val="FF0000"/>
                </a:solidFill>
              </a:rPr>
              <a:t>Many instructions do not involve all five functions units</a:t>
            </a:r>
          </a:p>
          <a:p>
            <a:pPr>
              <a:buFontTx/>
              <a:buNone/>
            </a:pPr>
            <a:r>
              <a:rPr lang="en-US" dirty="0"/>
              <a:t>Question:</a:t>
            </a:r>
          </a:p>
          <a:p>
            <a:r>
              <a:rPr lang="en-US" dirty="0"/>
              <a:t>Why don’t vary the clock for instructions with shorter execution time?</a:t>
            </a:r>
          </a:p>
          <a:p>
            <a:pPr>
              <a:buFontTx/>
              <a:buNone/>
            </a:pPr>
            <a:r>
              <a:rPr lang="en-US" dirty="0"/>
              <a:t>Answer:</a:t>
            </a:r>
          </a:p>
          <a:p>
            <a:r>
              <a:rPr lang="en-US" dirty="0"/>
              <a:t>A variable-speed clock is very difficult to implement in hardware </a:t>
            </a:r>
          </a:p>
          <a:p>
            <a:pPr>
              <a:buFontTx/>
              <a:buNone/>
            </a:pPr>
            <a:r>
              <a:rPr lang="en-US" dirty="0"/>
              <a:t>The better solution: </a:t>
            </a:r>
          </a:p>
          <a:p>
            <a:r>
              <a:rPr lang="en-US" dirty="0">
                <a:solidFill>
                  <a:srgbClr val="FF0000"/>
                </a:solidFill>
              </a:rPr>
              <a:t>Consider a shorter clock cycle shorter cycle and allow different types of instructions to take different numbers of clock cycles </a:t>
            </a:r>
            <a:endParaRPr lang="ar-JO" dirty="0">
              <a:solidFill>
                <a:srgbClr val="FF0000"/>
              </a:solidFill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C1BD8E3-E286-4904-8924-38AB43C0A268}" type="slidenum">
              <a:rPr lang="ar-SA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rmAutofit/>
          </a:bodyPr>
          <a:lstStyle/>
          <a:p>
            <a:pPr algn="l"/>
            <a:r>
              <a:rPr lang="en-US" sz="1400" dirty="0" smtClean="0"/>
              <a:t>Exercise:</a:t>
            </a:r>
            <a:r>
              <a:rPr lang="en-US" sz="1400" b="1" dirty="0"/>
              <a:t> Consider the following MIPS single cycle processor, and the snapshot of the instruction memory, data memory, and the register file.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/>
              <a:t>Task</a:t>
            </a:r>
            <a:r>
              <a:rPr lang="en-US" sz="1400" dirty="0"/>
              <a:t>:</a:t>
            </a:r>
            <a:br>
              <a:rPr lang="en-US" sz="1400" dirty="0"/>
            </a:br>
            <a:r>
              <a:rPr lang="en-US" sz="1400" dirty="0"/>
              <a:t>Execute the instructions and fill the following table </a:t>
            </a:r>
            <a:r>
              <a:rPr lang="en-US" sz="1400" dirty="0" smtClean="0"/>
              <a:t>, assuming </a:t>
            </a:r>
            <a:r>
              <a:rPr lang="en-US" sz="1400" dirty="0"/>
              <a:t>that the </a:t>
            </a:r>
            <a:r>
              <a:rPr lang="en-US" sz="1400" b="1" dirty="0"/>
              <a:t>PC register contains 0x00400004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447800"/>
            <a:ext cx="8458199" cy="46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2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301785"/>
              </p:ext>
            </p:extLst>
          </p:nvPr>
        </p:nvGraphicFramePr>
        <p:xfrm>
          <a:off x="491836" y="724089"/>
          <a:ext cx="8229600" cy="1376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81398736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8262236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038730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Address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Contents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Instruction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4564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0x00400000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0x0253A825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OR $S5, $S2, $S3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99683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0x00400004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0x02309020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ADD $S2, $S1, $S0</a:t>
                      </a:r>
                      <a:endParaRPr lang="en-US" sz="1200" kern="100" dirty="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860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0x00400008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0x12530001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BEQ $S2, $S3, 1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51845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0x0040000C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0x8E93FFFE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LW $S3, -2($S4)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58657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0x00400010</a:t>
                      </a:r>
                      <a:endParaRPr lang="en-US" sz="1200" kern="100" dirty="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0x08100001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J 0x100001</a:t>
                      </a:r>
                      <a:endParaRPr lang="en-US" sz="1200" kern="100" dirty="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7289979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877886"/>
              </p:ext>
            </p:extLst>
          </p:nvPr>
        </p:nvGraphicFramePr>
        <p:xfrm>
          <a:off x="355600" y="2470044"/>
          <a:ext cx="8229600" cy="1605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32218868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9882542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Register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Data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01232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$S0 (16)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0x0000000A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1615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$S1 (17)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0x00000001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61575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$S2 (18)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0x02EA0160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48281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$S3 (19)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0x00000011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3969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$S4 (20)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0x00000006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1995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$S5 (21)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0x00123004</a:t>
                      </a:r>
                      <a:endParaRPr lang="en-US" sz="1200" kern="100" dirty="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3639506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177503"/>
              </p:ext>
            </p:extLst>
          </p:nvPr>
        </p:nvGraphicFramePr>
        <p:xfrm>
          <a:off x="457200" y="4559237"/>
          <a:ext cx="8229600" cy="1605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65439581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9883384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Address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Data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62065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0x00020002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0x13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11723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0x00020003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0x2E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30665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0x00020004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0xA4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46851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0x00020005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0xFF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10349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0x00020006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0x08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43114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0x00020007</a:t>
                      </a:r>
                      <a:endParaRPr lang="en-US" sz="1200" kern="10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0x2C</a:t>
                      </a:r>
                      <a:endParaRPr lang="en-US" sz="1200" kern="100" dirty="0">
                        <a:effectLst/>
                        <a:latin typeface="Aptos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0291799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9600" y="274638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Instruction Memory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5600" y="216386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Register File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4227693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Memory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13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8"/>
            <a:ext cx="8229600" cy="64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96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18473"/>
            <a:ext cx="2915057" cy="1238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0"/>
            <a:ext cx="2953162" cy="6858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89" y="1256896"/>
            <a:ext cx="2886478" cy="1695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419600"/>
            <a:ext cx="2915057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90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Multicycle</a:t>
            </a:r>
            <a:r>
              <a:rPr lang="en-US" dirty="0" smtClean="0"/>
              <a:t> </a:t>
            </a:r>
            <a:r>
              <a:rPr lang="en-US" dirty="0" err="1" smtClean="0"/>
              <a:t>Datapath</a:t>
            </a:r>
            <a:r>
              <a:rPr lang="en-US" dirty="0" smtClean="0"/>
              <a:t> and control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5727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Multicycle</a:t>
            </a:r>
            <a:r>
              <a:rPr lang="en-US" dirty="0" smtClean="0"/>
              <a:t> Implementation</a:t>
            </a:r>
            <a:endParaRPr lang="ar-JO" dirty="0" smtClean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What does it mean by Multicycle? </a:t>
            </a:r>
          </a:p>
          <a:p>
            <a:r>
              <a:rPr lang="en-US" smtClean="0"/>
              <a:t>An instruction takes multiple cycles to execute</a:t>
            </a:r>
          </a:p>
          <a:p>
            <a:pPr lvl="1">
              <a:buFont typeface="Wingdings" pitchFamily="2" charset="2"/>
              <a:buChar char="à"/>
            </a:pPr>
            <a:r>
              <a:rPr lang="en-US" smtClean="0"/>
              <a:t>Execution of each instruction is broken into a series of steps</a:t>
            </a:r>
          </a:p>
          <a:p>
            <a:pPr lvl="1">
              <a:buFontTx/>
              <a:buNone/>
            </a:pPr>
            <a:r>
              <a:rPr lang="en-US" smtClean="0"/>
              <a:t>1. Fetch the instruction</a:t>
            </a:r>
          </a:p>
          <a:p>
            <a:pPr lvl="1">
              <a:buFontTx/>
              <a:buNone/>
            </a:pPr>
            <a:r>
              <a:rPr lang="en-US" smtClean="0"/>
              <a:t>2. Decode instruction &amp; read the registers</a:t>
            </a:r>
          </a:p>
          <a:p>
            <a:pPr lvl="1">
              <a:buFontTx/>
              <a:buNone/>
            </a:pPr>
            <a:r>
              <a:rPr lang="en-US" smtClean="0"/>
              <a:t>3. Perform ALU operation</a:t>
            </a:r>
          </a:p>
          <a:p>
            <a:pPr lvl="1">
              <a:buFontTx/>
              <a:buNone/>
            </a:pPr>
            <a:r>
              <a:rPr lang="en-US" smtClean="0"/>
              <a:t>4. Memory access (if necessary)</a:t>
            </a:r>
          </a:p>
          <a:p>
            <a:pPr lvl="1">
              <a:buFontTx/>
              <a:buNone/>
            </a:pPr>
            <a:r>
              <a:rPr lang="en-US" smtClean="0"/>
              <a:t>5. Write back the result</a:t>
            </a:r>
          </a:p>
          <a:p>
            <a:r>
              <a:rPr lang="en-US" smtClean="0"/>
              <a:t>Each step takes equal amount of time (one cycle) to complete</a:t>
            </a:r>
          </a:p>
          <a:p>
            <a:endParaRPr lang="ar-JO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6EF468C-31FD-4162-AD17-920970EF7993}" type="slidenum">
              <a:rPr lang="ar-SA" smtClean="0"/>
              <a:pPr/>
              <a:t>27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6363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Multicycle?</a:t>
            </a:r>
            <a:endParaRPr lang="ar-JO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305800" cy="4953000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  <a:defRPr/>
            </a:pPr>
            <a:r>
              <a:rPr lang="en-US" b="1" dirty="0" smtClean="0">
                <a:solidFill>
                  <a:srgbClr val="FF0000"/>
                </a:solidFill>
              </a:rPr>
              <a:t>Key advantage:</a:t>
            </a:r>
          </a:p>
          <a:p>
            <a:pPr>
              <a:defRPr/>
            </a:pPr>
            <a:r>
              <a:rPr lang="en-US" dirty="0" smtClean="0"/>
              <a:t>Different types of instructions can have different number of cycles</a:t>
            </a:r>
          </a:p>
          <a:p>
            <a:pPr>
              <a:defRPr/>
            </a:pPr>
            <a:r>
              <a:rPr lang="en-US" dirty="0" smtClean="0"/>
              <a:t>Short instructions can complete early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e.g. R-type instruction can execute in 4 cycles instead of 5</a:t>
            </a:r>
          </a:p>
          <a:p>
            <a:pPr>
              <a:buFontTx/>
              <a:buNone/>
              <a:defRPr/>
            </a:pPr>
            <a:r>
              <a:rPr lang="en-US" dirty="0" smtClean="0">
                <a:sym typeface="Wingdings" pitchFamily="2" charset="2"/>
              </a:rPr>
              <a:t>	 </a:t>
            </a:r>
            <a:r>
              <a:rPr lang="en-US" dirty="0" smtClean="0"/>
              <a:t>Better performance as compared to the single-cycle implementation</a:t>
            </a:r>
          </a:p>
          <a:p>
            <a:pPr>
              <a:buFontTx/>
              <a:buNone/>
              <a:defRPr/>
            </a:pPr>
            <a:r>
              <a:rPr lang="en-US" b="1" dirty="0" smtClean="0">
                <a:solidFill>
                  <a:srgbClr val="FF0000"/>
                </a:solidFill>
              </a:rPr>
              <a:t>Other advantage:</a:t>
            </a:r>
          </a:p>
          <a:p>
            <a:pPr>
              <a:defRPr/>
            </a:pPr>
            <a:r>
              <a:rPr lang="en-US" dirty="0" smtClean="0"/>
              <a:t>Better sharing of function units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less hardware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cheaper</a:t>
            </a:r>
          </a:p>
          <a:p>
            <a:pPr>
              <a:buFontTx/>
              <a:buNone/>
              <a:defRPr/>
            </a:pPr>
            <a:r>
              <a:rPr lang="en-US" dirty="0" smtClean="0">
                <a:sym typeface="Wingdings" pitchFamily="2" charset="2"/>
              </a:rPr>
              <a:t>  </a:t>
            </a:r>
            <a:r>
              <a:rPr lang="en-US" dirty="0" smtClean="0"/>
              <a:t>A single functional unit can be used more than once per instruction (as long as it is used at different clock cycles)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e.g. a single memory unit is used for both instructions and data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e.g. need only a single ALU, rather than one ALU and two adders</a:t>
            </a:r>
            <a:endParaRPr lang="ar-JO" dirty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7434CA2-2C88-4B6A-B327-8A9DF1FE7CDB}" type="slidenum">
              <a:rPr lang="ar-SA" smtClean="0"/>
              <a:pPr/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32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Trade-off</a:t>
            </a:r>
            <a:endParaRPr lang="ar-JO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Tx/>
              <a:buNone/>
              <a:defRPr/>
            </a:pPr>
            <a:r>
              <a:rPr lang="en-US" dirty="0" smtClean="0"/>
              <a:t>As compared to single-cycle implementation, multicycle approach needs </a:t>
            </a:r>
          </a:p>
          <a:p>
            <a:pPr>
              <a:buFontTx/>
              <a:buNone/>
              <a:defRPr/>
            </a:pPr>
            <a:r>
              <a:rPr lang="en-US" dirty="0" smtClean="0"/>
              <a:t>A) </a:t>
            </a:r>
            <a:r>
              <a:rPr lang="en-US" u="sng" dirty="0" smtClean="0"/>
              <a:t>more temporary storage to hold values between clocks</a:t>
            </a:r>
            <a:r>
              <a:rPr lang="en-US" dirty="0" smtClean="0"/>
              <a:t>.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i.e. one or more registers added after every major functional unit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Instruction registers (IR)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Memory data registers (MDR)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Registers A &amp; B</a:t>
            </a:r>
          </a:p>
          <a:p>
            <a:pPr lvl="1">
              <a:defRPr/>
            </a:pPr>
            <a:r>
              <a:rPr lang="en-US" dirty="0" err="1" smtClean="0">
                <a:ea typeface="+mn-ea"/>
                <a:cs typeface="+mn-cs"/>
              </a:rPr>
              <a:t>ALUOut</a:t>
            </a:r>
            <a:endParaRPr lang="en-US" dirty="0" smtClean="0">
              <a:ea typeface="+mn-ea"/>
              <a:cs typeface="+mn-cs"/>
            </a:endParaRPr>
          </a:p>
          <a:p>
            <a:pPr>
              <a:buFontTx/>
              <a:buNone/>
              <a:defRPr/>
            </a:pPr>
            <a:r>
              <a:rPr lang="en-US" dirty="0" smtClean="0"/>
              <a:t>B) </a:t>
            </a:r>
            <a:r>
              <a:rPr lang="en-US" u="sng" dirty="0" smtClean="0"/>
              <a:t>More complex control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Multiplexors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Control signals</a:t>
            </a:r>
          </a:p>
          <a:p>
            <a:pPr>
              <a:defRPr/>
            </a:pPr>
            <a:r>
              <a:rPr lang="en-US" dirty="0" smtClean="0"/>
              <a:t>Question: Worth adding all these?!</a:t>
            </a:r>
            <a:endParaRPr lang="ar-JO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4D74569-F200-446A-B673-931142B80EE9}" type="slidenum">
              <a:rPr lang="ar-SA" smtClean="0"/>
              <a:pPr/>
              <a:t>29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3340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80420C3-CEF4-48EA-A14E-62CDF1B86A2B}" type="slidenum">
              <a:rPr lang="ar-SA" smtClean="0"/>
              <a:pPr/>
              <a:t>3</a:t>
            </a:fld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 Unit </a:t>
            </a:r>
            <a:endParaRPr lang="en-US" b="0" dirty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153400" cy="49530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err="1"/>
              <a:t>Datapath</a:t>
            </a:r>
            <a:r>
              <a:rPr lang="en-US" dirty="0"/>
              <a:t> control unit controls the whole operation of the </a:t>
            </a:r>
            <a:r>
              <a:rPr lang="en-US" dirty="0" err="1"/>
              <a:t>datapath</a:t>
            </a:r>
            <a:endParaRPr lang="en-US" dirty="0"/>
          </a:p>
          <a:p>
            <a:pPr>
              <a:defRPr/>
            </a:pPr>
            <a:r>
              <a:rPr lang="en-US" dirty="0"/>
              <a:t>How? Through control signals, e.g.</a:t>
            </a:r>
          </a:p>
          <a:p>
            <a:pPr lvl="1">
              <a:defRPr/>
            </a:pPr>
            <a:r>
              <a:rPr lang="en-US" dirty="0">
                <a:ea typeface="+mn-ea"/>
                <a:cs typeface="+mn-cs"/>
              </a:rPr>
              <a:t>read/write signals for state elements: </a:t>
            </a:r>
            <a:r>
              <a:rPr lang="en-US" dirty="0" err="1">
                <a:ea typeface="+mn-ea"/>
                <a:cs typeface="+mn-cs"/>
              </a:rPr>
              <a:t>RegWrite</a:t>
            </a:r>
            <a:r>
              <a:rPr lang="en-US" dirty="0">
                <a:ea typeface="+mn-ea"/>
                <a:cs typeface="+mn-cs"/>
              </a:rPr>
              <a:t>, </a:t>
            </a:r>
            <a:r>
              <a:rPr lang="en-US" dirty="0" err="1">
                <a:ea typeface="+mn-ea"/>
                <a:cs typeface="+mn-cs"/>
              </a:rPr>
              <a:t>MemWrite</a:t>
            </a:r>
            <a:r>
              <a:rPr lang="en-US" dirty="0">
                <a:ea typeface="+mn-ea"/>
                <a:cs typeface="+mn-cs"/>
              </a:rPr>
              <a:t>, </a:t>
            </a:r>
            <a:r>
              <a:rPr lang="en-US" dirty="0" err="1">
                <a:ea typeface="+mn-ea"/>
                <a:cs typeface="+mn-cs"/>
              </a:rPr>
              <a:t>MemRead</a:t>
            </a:r>
            <a:endParaRPr lang="en-US" dirty="0">
              <a:ea typeface="+mn-ea"/>
              <a:cs typeface="+mn-cs"/>
            </a:endParaRPr>
          </a:p>
          <a:p>
            <a:pPr lvl="1">
              <a:defRPr/>
            </a:pPr>
            <a:r>
              <a:rPr lang="en-US" dirty="0">
                <a:ea typeface="+mn-ea"/>
                <a:cs typeface="+mn-cs"/>
              </a:rPr>
              <a:t>selector inputs for multiplexors: </a:t>
            </a:r>
            <a:r>
              <a:rPr lang="en-US" dirty="0" err="1">
                <a:ea typeface="+mn-ea"/>
                <a:cs typeface="+mn-cs"/>
              </a:rPr>
              <a:t>ALUSrc</a:t>
            </a:r>
            <a:r>
              <a:rPr lang="en-US" dirty="0">
                <a:ea typeface="+mn-ea"/>
                <a:cs typeface="+mn-cs"/>
              </a:rPr>
              <a:t>, </a:t>
            </a:r>
            <a:r>
              <a:rPr lang="en-US" dirty="0" err="1">
                <a:ea typeface="+mn-ea"/>
                <a:cs typeface="+mn-cs"/>
              </a:rPr>
              <a:t>MemtoReg</a:t>
            </a:r>
            <a:r>
              <a:rPr lang="en-US" dirty="0">
                <a:ea typeface="+mn-ea"/>
                <a:cs typeface="+mn-cs"/>
              </a:rPr>
              <a:t>, </a:t>
            </a:r>
            <a:r>
              <a:rPr lang="en-US" dirty="0" err="1">
                <a:ea typeface="+mn-ea"/>
                <a:cs typeface="+mn-cs"/>
              </a:rPr>
              <a:t>PCSrc</a:t>
            </a:r>
            <a:endParaRPr lang="en-US" dirty="0">
              <a:ea typeface="+mn-ea"/>
              <a:cs typeface="+mn-cs"/>
            </a:endParaRPr>
          </a:p>
          <a:p>
            <a:pPr lvl="1">
              <a:defRPr/>
            </a:pPr>
            <a:r>
              <a:rPr lang="en-US" dirty="0">
                <a:ea typeface="+mn-ea"/>
                <a:cs typeface="+mn-cs"/>
              </a:rPr>
              <a:t>ALU control inputs (updated to 4 bits) for proper operations</a:t>
            </a:r>
          </a:p>
          <a:p>
            <a:pPr>
              <a:defRPr/>
            </a:pPr>
            <a:r>
              <a:rPr lang="en-US" dirty="0"/>
              <a:t>The ALU control is part of the </a:t>
            </a:r>
            <a:r>
              <a:rPr lang="en-US" dirty="0" err="1"/>
              <a:t>datapath</a:t>
            </a:r>
            <a:r>
              <a:rPr lang="en-US" dirty="0"/>
              <a:t> control unit</a:t>
            </a:r>
          </a:p>
          <a:p>
            <a:pPr lvl="1">
              <a:defRPr/>
            </a:pPr>
            <a:endParaRPr lang="en-US" dirty="0">
              <a:ea typeface="+mn-ea"/>
              <a:cs typeface="+mn-cs"/>
            </a:endParaRP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458200" cy="609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Example: Single-</a:t>
            </a:r>
            <a:r>
              <a:rPr lang="fr-FR" sz="3200" dirty="0" smtClean="0"/>
              <a:t>Cycle CPU vs. </a:t>
            </a:r>
            <a:r>
              <a:rPr lang="fr-FR" sz="3200" dirty="0" err="1" smtClean="0"/>
              <a:t>Multicycle</a:t>
            </a:r>
            <a:r>
              <a:rPr lang="fr-FR" sz="3200" dirty="0" smtClean="0"/>
              <a:t> CPU</a:t>
            </a:r>
            <a:endParaRPr lang="ar-JO" sz="3200" dirty="0" smtClean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JO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A6237D8-0AFB-41B2-919B-2F9EB0E7DFCA}" type="slidenum">
              <a:rPr lang="ar-SA" smtClean="0"/>
              <a:pPr/>
              <a:t>30</a:t>
            </a:fld>
            <a:endParaRPr lang="en-US" smtClean="0"/>
          </a:p>
        </p:txBody>
      </p:sp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8686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468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Overview of the Multicycle Datapath</a:t>
            </a:r>
            <a:endParaRPr lang="ar-JO" smtClean="0"/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609600" y="762000"/>
            <a:ext cx="777240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IR: Instruction Register; to hold instruction from memory</a:t>
            </a:r>
          </a:p>
          <a:p>
            <a:r>
              <a:rPr lang="en-US" smtClean="0"/>
              <a:t>MDR: Memory Data Register; to hold data from memory</a:t>
            </a:r>
          </a:p>
          <a:p>
            <a:r>
              <a:rPr lang="en-US" smtClean="0"/>
              <a:t>A, B: registers to hold operand values from register file</a:t>
            </a:r>
          </a:p>
          <a:p>
            <a:r>
              <a:rPr lang="en-US" smtClean="0"/>
              <a:t>ALUOut: register to hold the output of the ALU</a:t>
            </a:r>
          </a:p>
          <a:p>
            <a:endParaRPr lang="ar-JO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9481A66-2809-41E0-BCED-F9A9641B5BAF}" type="slidenum">
              <a:rPr lang="ar-SA" smtClean="0"/>
              <a:pPr/>
              <a:t>31</a:t>
            </a:fld>
            <a:endParaRPr lang="en-US" smtClean="0"/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362200"/>
            <a:ext cx="8686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582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772400" cy="609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Overview: How Do These Buffer Work?</a:t>
            </a:r>
            <a:endParaRPr lang="ar-JO" sz="3200" dirty="0" smtClean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7772400" cy="4953000"/>
          </a:xfrm>
        </p:spPr>
        <p:txBody>
          <a:bodyPr/>
          <a:lstStyle/>
          <a:p>
            <a:r>
              <a:rPr lang="en-US" sz="2800" dirty="0" smtClean="0"/>
              <a:t>Let’s use R-type instruction as an example</a:t>
            </a:r>
          </a:p>
          <a:p>
            <a:endParaRPr lang="ar-JO" dirty="0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8B9D6EE-5959-41E3-8747-FFB6052DB3DB}" type="slidenum">
              <a:rPr lang="ar-SA" smtClean="0"/>
              <a:pPr/>
              <a:t>32</a:t>
            </a:fld>
            <a:endParaRPr lang="en-US" smtClean="0"/>
          </a:p>
        </p:txBody>
      </p:sp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204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About Temporary Storage</a:t>
            </a:r>
            <a:endParaRPr lang="ar-JO" smtClean="0"/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077200" cy="49530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r>
              <a:rPr lang="en-US" dirty="0" smtClean="0"/>
              <a:t>Memory is connected to both IR and MDR</a:t>
            </a:r>
          </a:p>
          <a:p>
            <a:r>
              <a:rPr lang="en-US" dirty="0" smtClean="0"/>
              <a:t>Output of the memory goes to both of them at the same time</a:t>
            </a:r>
          </a:p>
          <a:p>
            <a:r>
              <a:rPr lang="en-US" dirty="0" smtClean="0"/>
              <a:t>It seems like</a:t>
            </a:r>
          </a:p>
          <a:p>
            <a:pPr lvl="1"/>
            <a:r>
              <a:rPr lang="en-US" dirty="0" smtClean="0"/>
              <a:t>Instruction read will destroy the value stored in MDR, or</a:t>
            </a:r>
          </a:p>
          <a:p>
            <a:pPr lvl="1"/>
            <a:r>
              <a:rPr lang="en-US" dirty="0" smtClean="0"/>
              <a:t>Data read will destroy the instruction stored in IR</a:t>
            </a:r>
          </a:p>
          <a:p>
            <a:pPr>
              <a:buFontTx/>
              <a:buNone/>
            </a:pPr>
            <a:r>
              <a:rPr lang="en-US" dirty="0" err="1" smtClean="0"/>
              <a:t>ALUOut</a:t>
            </a:r>
            <a:endParaRPr lang="en-US" dirty="0" smtClean="0"/>
          </a:p>
          <a:p>
            <a:r>
              <a:rPr lang="en-US" dirty="0" smtClean="0"/>
              <a:t>Holds the ALU’s output (which will serve as an input for next cycle)</a:t>
            </a:r>
          </a:p>
          <a:p>
            <a:r>
              <a:rPr lang="en-US" dirty="0" smtClean="0"/>
              <a:t>The ALU’s output can be either</a:t>
            </a:r>
          </a:p>
          <a:p>
            <a:pPr lvl="1"/>
            <a:r>
              <a:rPr lang="en-US" dirty="0" smtClean="0"/>
              <a:t>Data (to be written to register or memory), or</a:t>
            </a:r>
          </a:p>
          <a:p>
            <a:pPr lvl="1"/>
            <a:r>
              <a:rPr lang="en-US" dirty="0" smtClean="0"/>
              <a:t>Branch or jump target address</a:t>
            </a:r>
          </a:p>
          <a:p>
            <a:pPr lvl="1"/>
            <a:endParaRPr lang="ar-JO" dirty="0" smtClean="0"/>
          </a:p>
          <a:p>
            <a:endParaRPr lang="ar-JO" dirty="0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172E2F0-64B4-47AA-A36A-2FA7C7E7D6A6}" type="slidenum">
              <a:rPr lang="ar-SA" smtClean="0"/>
              <a:pPr/>
              <a:t>33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961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Need for Additional Control Signals</a:t>
            </a:r>
            <a:endParaRPr lang="ar-JO" smtClean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All except IR hold data only between a pair of adjacent clock cycles</a:t>
            </a:r>
          </a:p>
          <a:p>
            <a:pPr>
              <a:buFontTx/>
              <a:buNone/>
            </a:pPr>
            <a:r>
              <a:rPr lang="en-US" dirty="0" smtClean="0">
                <a:sym typeface="Wingdings" pitchFamily="2" charset="2"/>
              </a:rPr>
              <a:t>    </a:t>
            </a:r>
            <a:r>
              <a:rPr lang="en-US" dirty="0" smtClean="0"/>
              <a:t>Thus, MDR, A, B, </a:t>
            </a:r>
            <a:r>
              <a:rPr lang="en-US" dirty="0" err="1" smtClean="0"/>
              <a:t>ALUOut</a:t>
            </a:r>
            <a:r>
              <a:rPr lang="en-US" dirty="0" smtClean="0"/>
              <a:t> do not need a write control signal</a:t>
            </a:r>
          </a:p>
          <a:p>
            <a:r>
              <a:rPr lang="en-US" dirty="0" smtClean="0"/>
              <a:t>IR needs to hold the instruction until the end of instruction execution</a:t>
            </a:r>
          </a:p>
          <a:p>
            <a:pPr>
              <a:buFontTx/>
              <a:buNone/>
            </a:pPr>
            <a:r>
              <a:rPr lang="en-US" dirty="0" smtClean="0">
                <a:sym typeface="Wingdings" pitchFamily="2" charset="2"/>
              </a:rPr>
              <a:t>  </a:t>
            </a:r>
            <a:r>
              <a:rPr lang="en-US" dirty="0" smtClean="0"/>
              <a:t>Thus, it requires a write control signal</a:t>
            </a:r>
          </a:p>
          <a:p>
            <a:r>
              <a:rPr lang="en-US" dirty="0" smtClean="0"/>
              <a:t>Since several functional units are shared for different purposes,</a:t>
            </a:r>
          </a:p>
          <a:p>
            <a:pPr>
              <a:buFontTx/>
              <a:buNone/>
            </a:pPr>
            <a:r>
              <a:rPr lang="en-US" dirty="0" smtClean="0">
                <a:sym typeface="Wingdings" pitchFamily="2" charset="2"/>
              </a:rPr>
              <a:t> </a:t>
            </a:r>
            <a:r>
              <a:rPr lang="en-US" dirty="0" smtClean="0"/>
              <a:t>Multiplexors have to be added or expanded</a:t>
            </a:r>
          </a:p>
          <a:p>
            <a:pPr>
              <a:buFontTx/>
              <a:buNone/>
            </a:pPr>
            <a:r>
              <a:rPr lang="en-US" dirty="0" smtClean="0">
                <a:sym typeface="Wingdings" pitchFamily="2" charset="2"/>
              </a:rPr>
              <a:t> </a:t>
            </a:r>
            <a:r>
              <a:rPr lang="en-US" dirty="0" smtClean="0"/>
              <a:t>Thus, additional control signals are needed</a:t>
            </a:r>
          </a:p>
          <a:p>
            <a:r>
              <a:rPr lang="en-US" dirty="0" smtClean="0"/>
              <a:t>See next couple slides</a:t>
            </a:r>
            <a:endParaRPr lang="ar-JO" dirty="0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BA350EF-D166-475C-AAFD-2C83A7122F5E}" type="slidenum">
              <a:rPr lang="ar-SA" smtClean="0"/>
              <a:pPr/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6951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609600"/>
          </a:xfrm>
        </p:spPr>
        <p:txBody>
          <a:bodyPr/>
          <a:lstStyle/>
          <a:p>
            <a:r>
              <a:rPr lang="en-US" sz="2400" smtClean="0"/>
              <a:t>Multiplexing Addresses to Read the Memory</a:t>
            </a:r>
            <a:endParaRPr lang="ar-JO" sz="240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9600"/>
            <a:ext cx="7772400" cy="495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Memory is shared by both instructions and data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The address to the memory module is no longer just PC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It can be either instruction address (PC) or data address</a:t>
            </a:r>
          </a:p>
          <a:p>
            <a:pPr>
              <a:buFontTx/>
              <a:buNone/>
              <a:defRPr/>
            </a:pP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a multiplexor is needed to choose the source</a:t>
            </a:r>
            <a:endParaRPr lang="ar-JO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57E1B61-AF2A-49B7-9F49-28F233792784}" type="slidenum">
              <a:rPr lang="ar-SA" smtClean="0"/>
              <a:pPr/>
              <a:t>35</a:t>
            </a:fld>
            <a:endParaRPr lang="en-US" smtClean="0"/>
          </a:p>
        </p:txBody>
      </p: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86106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012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7724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Computation of Next PC Using the ALU</a:t>
            </a:r>
            <a:endParaRPr lang="ar-JO" sz="3200" dirty="0" smtClean="0">
              <a:solidFill>
                <a:srgbClr val="FF0000"/>
              </a:solidFill>
            </a:endParaRP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534400" cy="4953000"/>
          </a:xfrm>
        </p:spPr>
        <p:txBody>
          <a:bodyPr/>
          <a:lstStyle/>
          <a:p>
            <a:r>
              <a:rPr lang="en-US" dirty="0" smtClean="0"/>
              <a:t>The adders to compute next PC in single-cycle approach are removed, So, generation of next PC and execution of operation share the ALU</a:t>
            </a:r>
          </a:p>
          <a:p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The first source to the ALU can be either A or PC</a:t>
            </a:r>
          </a:p>
          <a:p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The second source to the ALU can be either B, sign </a:t>
            </a:r>
            <a:r>
              <a:rPr lang="en-US" dirty="0" err="1" smtClean="0"/>
              <a:t>sign</a:t>
            </a:r>
            <a:r>
              <a:rPr lang="en-US" dirty="0" smtClean="0"/>
              <a:t>-extended </a:t>
            </a:r>
            <a:r>
              <a:rPr lang="en-US" dirty="0" err="1" smtClean="0"/>
              <a:t>imm</a:t>
            </a:r>
            <a:r>
              <a:rPr lang="en-US" dirty="0" smtClean="0"/>
              <a:t>, 4, or </a:t>
            </a:r>
            <a:r>
              <a:rPr lang="en-US" dirty="0" err="1" smtClean="0"/>
              <a:t>imm</a:t>
            </a:r>
            <a:r>
              <a:rPr lang="en-US" dirty="0" smtClean="0"/>
              <a:t> shifted left 2</a:t>
            </a:r>
            <a:endParaRPr lang="ar-JO" dirty="0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267F0BB-4CDE-47D2-AB8F-DCEFCD08E75F}" type="slidenum">
              <a:rPr lang="ar-SA" smtClean="0"/>
              <a:pPr/>
              <a:t>36</a:t>
            </a:fld>
            <a:endParaRPr lang="en-US" smtClean="0"/>
          </a:p>
        </p:txBody>
      </p:sp>
      <p:pic>
        <p:nvPicPr>
          <p:cNvPr id="6963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743200"/>
            <a:ext cx="8153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56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296DDBD-B515-459A-9682-5DFFAC231366}" type="slidenum">
              <a:rPr lang="ar-SA" smtClean="0"/>
              <a:pPr/>
              <a:t>37</a:t>
            </a:fld>
            <a:endParaRPr lang="en-US" smtClean="0"/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for Multicycle </a:t>
            </a:r>
            <a:r>
              <a:rPr lang="en-US" dirty="0" err="1" smtClean="0"/>
              <a:t>datapath</a:t>
            </a:r>
            <a:endParaRPr lang="en-US" b="0" dirty="0" smtClean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305800" cy="5257800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None/>
              <a:defRPr/>
            </a:pPr>
            <a:r>
              <a:rPr lang="en-US" dirty="0" smtClean="0"/>
              <a:t>Only ONE ALU operation can be performed at each cycle </a:t>
            </a:r>
          </a:p>
          <a:p>
            <a:pPr>
              <a:defRPr/>
            </a:pPr>
            <a:r>
              <a:rPr lang="en-US" dirty="0" smtClean="0"/>
              <a:t>Will calculation of next PC conflict with other ALU operation?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If yes, what should we do then?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If no, why? 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Only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ONE register file access can be performed at each cycle</a:t>
            </a:r>
          </a:p>
          <a:p>
            <a:pPr>
              <a:defRPr/>
            </a:pPr>
            <a:r>
              <a:rPr lang="en-US" dirty="0" smtClean="0"/>
              <a:t>Will read from registers conflict with write to register?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If yes, what should we do then?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If no, why? </a:t>
            </a:r>
          </a:p>
        </p:txBody>
      </p:sp>
    </p:spTree>
    <p:extLst>
      <p:ext uri="{BB962C8B-B14F-4D97-AF65-F5344CB8AC3E}">
        <p14:creationId xmlns:p14="http://schemas.microsoft.com/office/powerpoint/2010/main" val="98731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ED99434-FE46-4B13-B3C6-7D18297796C1}" type="slidenum">
              <a:rPr lang="ar-SA" smtClean="0"/>
              <a:pPr/>
              <a:t>38</a:t>
            </a:fld>
            <a:endParaRPr lang="en-US" smtClean="0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610600" cy="609600"/>
          </a:xfrm>
        </p:spPr>
        <p:txBody>
          <a:bodyPr/>
          <a:lstStyle/>
          <a:p>
            <a:r>
              <a:rPr lang="en-US" sz="2000" smtClean="0"/>
              <a:t>Datapath &amp; Control for Multicycle Implementation</a:t>
            </a:r>
            <a:endParaRPr lang="en-US" sz="2000" b="0" smtClean="0"/>
          </a:p>
        </p:txBody>
      </p:sp>
      <p:pic>
        <p:nvPicPr>
          <p:cNvPr id="7168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28650"/>
            <a:ext cx="87630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03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2088D7-F17D-4D3F-810F-FD3DF12DAD9C}" type="slidenum">
              <a:rPr lang="ar-SA" smtClean="0"/>
              <a:pPr/>
              <a:t>39</a:t>
            </a:fld>
            <a:endParaRPr lang="en-US" smtClean="0"/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Execution Steps Per Instruction</a:t>
            </a:r>
            <a:endParaRPr lang="en-US" b="0" dirty="0" smtClean="0"/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Typical execution steps</a:t>
            </a:r>
            <a:r>
              <a:rPr lang="en-US" smtClean="0"/>
              <a:t>:</a:t>
            </a:r>
          </a:p>
          <a:p>
            <a:pPr lvl="1"/>
            <a:r>
              <a:rPr lang="en-US" b="1" smtClean="0"/>
              <a:t>Instruction fetch</a:t>
            </a:r>
          </a:p>
          <a:p>
            <a:pPr lvl="1"/>
            <a:r>
              <a:rPr lang="en-US" b="1" smtClean="0"/>
              <a:t>Instruction decode </a:t>
            </a:r>
            <a:r>
              <a:rPr lang="en-US" smtClean="0"/>
              <a:t>and </a:t>
            </a:r>
            <a:r>
              <a:rPr lang="en-US" b="1" smtClean="0"/>
              <a:t>register fetch</a:t>
            </a:r>
          </a:p>
          <a:p>
            <a:pPr lvl="1"/>
            <a:r>
              <a:rPr lang="en-US" b="1" smtClean="0"/>
              <a:t>Execution</a:t>
            </a:r>
            <a:r>
              <a:rPr lang="en-US" smtClean="0"/>
              <a:t>, </a:t>
            </a:r>
            <a:r>
              <a:rPr lang="en-US" b="1" smtClean="0"/>
              <a:t>memory address computation</a:t>
            </a:r>
            <a:r>
              <a:rPr lang="en-US" smtClean="0"/>
              <a:t>, or </a:t>
            </a:r>
            <a:r>
              <a:rPr lang="en-US" b="1" smtClean="0"/>
              <a:t>branch completion</a:t>
            </a:r>
          </a:p>
          <a:p>
            <a:pPr lvl="1"/>
            <a:r>
              <a:rPr lang="en-US" b="1" smtClean="0"/>
              <a:t>Memory access </a:t>
            </a:r>
            <a:r>
              <a:rPr lang="en-US" smtClean="0"/>
              <a:t>or </a:t>
            </a:r>
            <a:r>
              <a:rPr lang="en-US" b="1" smtClean="0"/>
              <a:t>R-type instruction completion</a:t>
            </a:r>
          </a:p>
          <a:p>
            <a:pPr lvl="1"/>
            <a:r>
              <a:rPr lang="en-US" b="1" smtClean="0"/>
              <a:t>Memory read completion</a:t>
            </a:r>
          </a:p>
          <a:p>
            <a:r>
              <a:rPr lang="en-US" smtClean="0"/>
              <a:t>Each instruction takes a few (3-5) steps.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119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r>
              <a:rPr lang="en-US" sz="2400"/>
              <a:t>ALU Control </a:t>
            </a:r>
            <a:endParaRPr lang="ar-JO" sz="240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1DADAFA-7D64-4A99-A635-D66174A73EAD}" type="slidenum">
              <a:rPr lang="ar-SA" smtClean="0"/>
              <a:pPr/>
              <a:t>4</a:t>
            </a:fld>
            <a:endParaRPr lang="en-US"/>
          </a:p>
        </p:txBody>
      </p:sp>
      <p:pic>
        <p:nvPicPr>
          <p:cNvPr id="430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38200"/>
            <a:ext cx="88392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666" y="228601"/>
            <a:ext cx="8625733" cy="64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529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"/>
            <a:ext cx="8714030" cy="649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51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345" y="228600"/>
            <a:ext cx="8440455" cy="624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330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52400"/>
            <a:ext cx="8927486" cy="655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508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124" y="304800"/>
            <a:ext cx="8421932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477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983" y="228600"/>
            <a:ext cx="8741417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205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152400"/>
            <a:ext cx="9067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8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28" y="466311"/>
            <a:ext cx="9173855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61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" y="133928"/>
            <a:ext cx="9135750" cy="5886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105401"/>
            <a:ext cx="777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5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8673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54" y="237694"/>
            <a:ext cx="9192908" cy="545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105401"/>
            <a:ext cx="777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9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83D095E-B18A-464F-A350-E1999D62F50F}" type="slidenum">
              <a:rPr lang="ar-SA" smtClean="0"/>
              <a:pPr/>
              <a:t>5</a:t>
            </a:fld>
            <a:endParaRPr 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Generation of ALU Control Input Bits </a:t>
            </a:r>
            <a:endParaRPr lang="en-US" sz="2400" b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382000" cy="4953000"/>
          </a:xfrm>
        </p:spPr>
        <p:txBody>
          <a:bodyPr/>
          <a:lstStyle/>
          <a:p>
            <a:r>
              <a:rPr lang="en-US" dirty="0"/>
              <a:t>Two common implementation techniques:</a:t>
            </a:r>
          </a:p>
          <a:p>
            <a:pPr lvl="1"/>
            <a:r>
              <a:rPr lang="en-US" dirty="0"/>
              <a:t>1-level decoding: </a:t>
            </a:r>
          </a:p>
          <a:p>
            <a:pPr lvl="2"/>
            <a:r>
              <a:rPr lang="en-US" dirty="0"/>
              <a:t>- more input bits</a:t>
            </a:r>
            <a:r>
              <a:rPr lang="en-US" sz="1600" dirty="0"/>
              <a:t>.</a:t>
            </a:r>
          </a:p>
          <a:p>
            <a:pPr lvl="1"/>
            <a:r>
              <a:rPr lang="en-US" dirty="0"/>
              <a:t>2-level decoding: </a:t>
            </a:r>
          </a:p>
          <a:p>
            <a:pPr lvl="2"/>
            <a:r>
              <a:rPr lang="en-US" dirty="0"/>
              <a:t>+ less input bits, less complicated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potentially faster logic</a:t>
            </a:r>
            <a:endParaRPr lang="en-US" sz="1600" dirty="0"/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429000"/>
            <a:ext cx="8393113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12" y="57727"/>
            <a:ext cx="9307224" cy="5504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105401"/>
            <a:ext cx="777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94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10127"/>
            <a:ext cx="9040487" cy="4666673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4856018"/>
            <a:ext cx="8229600" cy="18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30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Control line for add instruction for each step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000050"/>
            <a:ext cx="8382000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85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3" y="274638"/>
            <a:ext cx="8840434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31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637785"/>
            <a:ext cx="8686800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26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274638"/>
            <a:ext cx="9011908" cy="584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54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65" y="274639"/>
            <a:ext cx="9345329" cy="57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6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E9490E5-8C6F-46A9-84DF-363288D92327}" type="slidenum">
              <a:rPr lang="ar-SA" smtClean="0"/>
              <a:pPr/>
              <a:t>6</a:t>
            </a:fld>
            <a:endParaRPr lang="en-US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Control Input Bits</a:t>
            </a:r>
            <a:endParaRPr lang="en-US" b="0" dirty="0"/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077200" cy="4953000"/>
          </a:xfrm>
        </p:spPr>
        <p:txBody>
          <a:bodyPr/>
          <a:lstStyle/>
          <a:p>
            <a:r>
              <a:rPr lang="en-US" dirty="0"/>
              <a:t>Inputs used by control unit to generate ALU control input bits:</a:t>
            </a:r>
          </a:p>
          <a:p>
            <a:pPr lvl="1"/>
            <a:r>
              <a:rPr lang="en-US" b="1" dirty="0" err="1"/>
              <a:t>ALUOp</a:t>
            </a:r>
            <a:r>
              <a:rPr lang="en-US" b="1" dirty="0"/>
              <a:t> </a:t>
            </a:r>
            <a:r>
              <a:rPr lang="en-US" dirty="0"/>
              <a:t>(2 bits)</a:t>
            </a:r>
          </a:p>
          <a:p>
            <a:pPr lvl="1"/>
            <a:r>
              <a:rPr lang="en-US" b="1" dirty="0"/>
              <a:t>Function code </a:t>
            </a:r>
            <a:r>
              <a:rPr lang="en-US" dirty="0"/>
              <a:t>of instruction (6 bits)</a:t>
            </a:r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200400"/>
            <a:ext cx="8763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7F7E-A9E9-D911-41DF-521F71F0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C9A4-A8E4-1428-9483-EC9BEDC06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D62B7-88C7-E894-691A-351503A9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8EE75FD-DA6B-450F-AE52-316111331C25}" type="slidenum">
              <a:rPr lang="ar-SA" smtClean="0"/>
              <a:pPr/>
              <a:t>8</a:t>
            </a:fld>
            <a:endParaRPr lang="en-US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Implementing ALU Control Block</a:t>
            </a:r>
            <a:endParaRPr lang="en-US" b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05800" cy="16002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Start from truth table</a:t>
            </a:r>
          </a:p>
          <a:p>
            <a:r>
              <a:rPr lang="en-US"/>
              <a:t>Smart design converts many entries in the table to don't-care terms, leading to a simplified hardware implementation</a:t>
            </a:r>
          </a:p>
        </p:txBody>
      </p:sp>
      <p:pic>
        <p:nvPicPr>
          <p:cNvPr id="4608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667000"/>
            <a:ext cx="86868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81320C1-77CE-40CE-9375-6191B4358CA7}" type="slidenum">
              <a:rPr lang="ar-SA" smtClean="0"/>
              <a:pPr/>
              <a:t>9</a:t>
            </a:fld>
            <a:endParaRPr lang="en-US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Hardware Implementation of ALU Control Block</a:t>
            </a:r>
            <a:endParaRPr lang="en-US" b="0"/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ar-JO"/>
          </a:p>
        </p:txBody>
      </p:sp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764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1229</Words>
  <Application>Microsoft Office PowerPoint</Application>
  <PresentationFormat>On-screen Show (4:3)</PresentationFormat>
  <Paragraphs>250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Arial</vt:lpstr>
      <vt:lpstr>Calibri</vt:lpstr>
      <vt:lpstr>DengXian</vt:lpstr>
      <vt:lpstr>Times New Roman</vt:lpstr>
      <vt:lpstr>Wingdings</vt:lpstr>
      <vt:lpstr>Office Theme</vt:lpstr>
      <vt:lpstr>Control</vt:lpstr>
      <vt:lpstr>Datapath + Control Unit </vt:lpstr>
      <vt:lpstr>Control Unit </vt:lpstr>
      <vt:lpstr>ALU Control </vt:lpstr>
      <vt:lpstr>Generation of ALU Control Input Bits </vt:lpstr>
      <vt:lpstr>ALU Control Input Bits</vt:lpstr>
      <vt:lpstr>PowerPoint Presentation</vt:lpstr>
      <vt:lpstr>Implementing ALU Control Block</vt:lpstr>
      <vt:lpstr>Hardware Implementation of ALU Control Block</vt:lpstr>
      <vt:lpstr>Effects of Control Signals</vt:lpstr>
      <vt:lpstr>Setting of Control Signals</vt:lpstr>
      <vt:lpstr>Checking the Conditions for PCSrc </vt:lpstr>
      <vt:lpstr>Setting of Control Signals ~</vt:lpstr>
      <vt:lpstr>Review Datapath for R-Type Instr. </vt:lpstr>
      <vt:lpstr>Review Datapath for Load Instr </vt:lpstr>
      <vt:lpstr>Review Datapath for Branch Instr. </vt:lpstr>
      <vt:lpstr>Implementing Datapath Control Unit</vt:lpstr>
      <vt:lpstr>HW Implementation of Datapath Control Unit</vt:lpstr>
      <vt:lpstr>Extend Datapath &amp; Control to Handle Jump Instr</vt:lpstr>
      <vt:lpstr>Problems with Single-Cycle Datapath Implementation</vt:lpstr>
      <vt:lpstr>Can We Adopt Variable Clock Implementation?</vt:lpstr>
      <vt:lpstr>Exercise: Consider the following MIPS single cycle processor, and the snapshot of the instruction memory, data memory, and the register file. Task: Execute the instructions and fill the following table , assuming that the PC register contains 0x00400004  </vt:lpstr>
      <vt:lpstr>PowerPoint Presentation</vt:lpstr>
      <vt:lpstr>PowerPoint Presentation</vt:lpstr>
      <vt:lpstr>PowerPoint Presentation</vt:lpstr>
      <vt:lpstr>Multicycle Datapath and control </vt:lpstr>
      <vt:lpstr>Multicycle Implementation</vt:lpstr>
      <vt:lpstr>Why Multicycle?</vt:lpstr>
      <vt:lpstr>Trade-off</vt:lpstr>
      <vt:lpstr>Example: Single-Cycle CPU vs. Multicycle CPU</vt:lpstr>
      <vt:lpstr>Overview of the Multicycle Datapath</vt:lpstr>
      <vt:lpstr>Overview: How Do These Buffer Work?</vt:lpstr>
      <vt:lpstr>More About Temporary Storage</vt:lpstr>
      <vt:lpstr>Need for Additional Control Signals</vt:lpstr>
      <vt:lpstr>Multiplexing Addresses to Read the Memory</vt:lpstr>
      <vt:lpstr>Computation of Next PC Using the ALU</vt:lpstr>
      <vt:lpstr>Constraints for Multicycle datapath</vt:lpstr>
      <vt:lpstr>Datapath &amp; Control for Multicycle Implementation</vt:lpstr>
      <vt:lpstr>Multiple Execution Steps Per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Control line for add instruction for each step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</dc:title>
  <dc:creator>Toshiba</dc:creator>
  <cp:lastModifiedBy>Ahmed Ismail Mohammed Abu-khadrah</cp:lastModifiedBy>
  <cp:revision>28</cp:revision>
  <dcterms:created xsi:type="dcterms:W3CDTF">2013-11-13T14:39:32Z</dcterms:created>
  <dcterms:modified xsi:type="dcterms:W3CDTF">2024-12-07T19:12:05Z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437834d-a884-421a-b14d-4e9522201396_Enabled">
    <vt:lpwstr>true</vt:lpwstr>
  </property>
  <property fmtid="{D5CDD505-2E9C-101B-9397-08002B2CF9AE}" pid="3" name="MSIP_Label_b437834d-a884-421a-b14d-4e9522201396_SetDate">
    <vt:lpwstr>2024-11-22T20:15:19Z</vt:lpwstr>
  </property>
  <property fmtid="{D5CDD505-2E9C-101B-9397-08002B2CF9AE}" pid="4" name="MSIP_Label_b437834d-a884-421a-b14d-4e9522201396_Method">
    <vt:lpwstr>Standard</vt:lpwstr>
  </property>
  <property fmtid="{D5CDD505-2E9C-101B-9397-08002B2CF9AE}" pid="5" name="MSIP_Label_b437834d-a884-421a-b14d-4e9522201396_Name">
    <vt:lpwstr>Data classification -not allowed</vt:lpwstr>
  </property>
  <property fmtid="{D5CDD505-2E9C-101B-9397-08002B2CF9AE}" pid="6" name="MSIP_Label_b437834d-a884-421a-b14d-4e9522201396_SiteId">
    <vt:lpwstr>1f00763a-1f87-473b-bba1-b6c746af03e4</vt:lpwstr>
  </property>
  <property fmtid="{D5CDD505-2E9C-101B-9397-08002B2CF9AE}" pid="7" name="MSIP_Label_b437834d-a884-421a-b14d-4e9522201396_ActionId">
    <vt:lpwstr>ede97adb-9a05-475b-96e7-74cd90208105</vt:lpwstr>
  </property>
  <property fmtid="{D5CDD505-2E9C-101B-9397-08002B2CF9AE}" pid="8" name="MSIP_Label_b437834d-a884-421a-b14d-4e9522201396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Restricted - مقيد </vt:lpwstr>
  </property>
</Properties>
</file>